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256" r:id="rId2"/>
    <p:sldId id="261" r:id="rId3"/>
    <p:sldId id="285" r:id="rId4"/>
    <p:sldId id="287" r:id="rId5"/>
    <p:sldId id="288" r:id="rId6"/>
    <p:sldId id="289" r:id="rId7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5" autoAdjust="0"/>
    <p:restoredTop sz="62097" autoAdjust="0"/>
  </p:normalViewPr>
  <p:slideViewPr>
    <p:cSldViewPr>
      <p:cViewPr varScale="1">
        <p:scale>
          <a:sx n="110" d="100"/>
          <a:sy n="110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89BB9B4E-6077-4798-BA80-2D29B5EF4E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Verdana" panose="020B0604030504040204" pitchFamily="34" charset="0"/>
              </a:defRPr>
            </a:lvl1pPr>
          </a:lstStyle>
          <a:p>
            <a:endParaRPr lang="en-US" altLang="sr-Latn-R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47DF59B-701A-44B7-BE73-EEE89B9746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Verdana" panose="020B0604030504040204" pitchFamily="34" charset="0"/>
              </a:defRPr>
            </a:lvl1pPr>
          </a:lstStyle>
          <a:p>
            <a:fld id="{588F183A-4272-4635-A59E-30048C6FE213}" type="datetimeFigureOut">
              <a:rPr lang="en-US" altLang="sr-Latn-RS"/>
              <a:pPr/>
              <a:t>9/7/2018</a:t>
            </a:fld>
            <a:endParaRPr lang="en-US" altLang="sr-Latn-RS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FAA81336-0076-4C21-A0EF-2085AAA9F3A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F3D58E7F-8E78-450D-BA84-1B52201BAC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D96B224D-F754-482F-9E26-F4AFF24E5B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Verdana" panose="020B0604030504040204" pitchFamily="34" charset="0"/>
              </a:defRPr>
            </a:lvl1pPr>
          </a:lstStyle>
          <a:p>
            <a:endParaRPr lang="en-US" altLang="sr-Latn-RS"/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3557822F-E0D1-4D08-9D56-0516A6D6F5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Verdana" panose="020B0604030504040204" pitchFamily="34" charset="0"/>
              </a:defRPr>
            </a:lvl1pPr>
          </a:lstStyle>
          <a:p>
            <a:fld id="{03C823C8-8C5D-40DB-AF0C-29B82E378D2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CC3212A2-7C3E-4D99-98A0-1FEDA18057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E0DC909D-A256-46E2-B1E6-E88D6942B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B60B585E-E37A-44BE-8384-01139EAE51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89C66415-CDAA-482E-B952-47C39848A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Line 2">
            <a:extLst>
              <a:ext uri="{FF2B5EF4-FFF2-40B4-BE49-F238E27FC236}">
                <a16:creationId xmlns:a16="http://schemas.microsoft.com/office/drawing/2014/main" id="{95BBFF94-F546-4C81-90AA-0774AD608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2555A79-3329-48E5-804F-EAFDF1903C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C371FCD1-AC10-43D0-B410-B8C78408EC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F5BB67F3-497E-4992-92CC-6559F0BA4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2AE1D1F-C551-4C3A-A23A-69780B5749CE}" type="datetimeFigureOut">
              <a:rPr lang="sr-Latn-CS" altLang="sr-Latn-RS"/>
              <a:pPr/>
              <a:t>7.9.2018.</a:t>
            </a:fld>
            <a:endParaRPr lang="hr-HR" altLang="en-US"/>
          </a:p>
        </p:txBody>
      </p:sp>
      <p:sp>
        <p:nvSpPr>
          <p:cNvPr id="105478" name="Rectangle 6">
            <a:extLst>
              <a:ext uri="{FF2B5EF4-FFF2-40B4-BE49-F238E27FC236}">
                <a16:creationId xmlns:a16="http://schemas.microsoft.com/office/drawing/2014/main" id="{974A7AF6-26CC-4752-AC20-58FEE44A75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105479" name="Rectangle 7">
            <a:extLst>
              <a:ext uri="{FF2B5EF4-FFF2-40B4-BE49-F238E27FC236}">
                <a16:creationId xmlns:a16="http://schemas.microsoft.com/office/drawing/2014/main" id="{21EC5E2F-6050-4C91-B87C-2184E4D3C9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1B3155-B922-46C7-9A03-8F6BA9E596BB}" type="slidenum">
              <a:rPr lang="hr-HR" altLang="en-US"/>
              <a:pPr/>
              <a:t>‹#›</a:t>
            </a:fld>
            <a:endParaRPr lang="hr-HR" altLang="en-US"/>
          </a:p>
        </p:txBody>
      </p:sp>
      <p:grpSp>
        <p:nvGrpSpPr>
          <p:cNvPr id="105480" name="Group 8">
            <a:extLst>
              <a:ext uri="{FF2B5EF4-FFF2-40B4-BE49-F238E27FC236}">
                <a16:creationId xmlns:a16="http://schemas.microsoft.com/office/drawing/2014/main" id="{C63179FA-58F3-4209-B6FE-1A8E2F74A0F9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05481" name="Oval 9">
              <a:extLst>
                <a:ext uri="{FF2B5EF4-FFF2-40B4-BE49-F238E27FC236}">
                  <a16:creationId xmlns:a16="http://schemas.microsoft.com/office/drawing/2014/main" id="{83D157CD-4D74-4145-8732-507302772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82" name="Oval 10">
              <a:extLst>
                <a:ext uri="{FF2B5EF4-FFF2-40B4-BE49-F238E27FC236}">
                  <a16:creationId xmlns:a16="http://schemas.microsoft.com/office/drawing/2014/main" id="{98ABB798-E7CC-4E41-8DAF-E47B61904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83" name="Oval 11">
              <a:extLst>
                <a:ext uri="{FF2B5EF4-FFF2-40B4-BE49-F238E27FC236}">
                  <a16:creationId xmlns:a16="http://schemas.microsoft.com/office/drawing/2014/main" id="{8304C0D4-BA27-45D9-8476-D0223F671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84" name="Oval 12">
              <a:extLst>
                <a:ext uri="{FF2B5EF4-FFF2-40B4-BE49-F238E27FC236}">
                  <a16:creationId xmlns:a16="http://schemas.microsoft.com/office/drawing/2014/main" id="{39FF813F-379C-4EEA-9B9F-4E06F0BC2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85" name="Oval 13">
              <a:extLst>
                <a:ext uri="{FF2B5EF4-FFF2-40B4-BE49-F238E27FC236}">
                  <a16:creationId xmlns:a16="http://schemas.microsoft.com/office/drawing/2014/main" id="{FB31E5AF-A0E7-44BA-9EAD-22B786D2D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86" name="Oval 14">
              <a:extLst>
                <a:ext uri="{FF2B5EF4-FFF2-40B4-BE49-F238E27FC236}">
                  <a16:creationId xmlns:a16="http://schemas.microsoft.com/office/drawing/2014/main" id="{1C7BF78B-D056-49AF-9B99-1D7FFA758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87" name="Oval 15">
              <a:extLst>
                <a:ext uri="{FF2B5EF4-FFF2-40B4-BE49-F238E27FC236}">
                  <a16:creationId xmlns:a16="http://schemas.microsoft.com/office/drawing/2014/main" id="{7E76D4CE-BEE9-4AF1-A1EB-ABDA500F2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88" name="Oval 16">
              <a:extLst>
                <a:ext uri="{FF2B5EF4-FFF2-40B4-BE49-F238E27FC236}">
                  <a16:creationId xmlns:a16="http://schemas.microsoft.com/office/drawing/2014/main" id="{F3CD02C8-A989-42D8-B5E3-7167896B4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89" name="Oval 17">
              <a:extLst>
                <a:ext uri="{FF2B5EF4-FFF2-40B4-BE49-F238E27FC236}">
                  <a16:creationId xmlns:a16="http://schemas.microsoft.com/office/drawing/2014/main" id="{2E441BBD-E3AE-4010-A220-816B684F7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90" name="Oval 18">
              <a:extLst>
                <a:ext uri="{FF2B5EF4-FFF2-40B4-BE49-F238E27FC236}">
                  <a16:creationId xmlns:a16="http://schemas.microsoft.com/office/drawing/2014/main" id="{FB1C54F7-EE98-4AF4-83F2-1DEB97ECC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91" name="Oval 19">
              <a:extLst>
                <a:ext uri="{FF2B5EF4-FFF2-40B4-BE49-F238E27FC236}">
                  <a16:creationId xmlns:a16="http://schemas.microsoft.com/office/drawing/2014/main" id="{4E6E0812-9E5D-4804-859F-81975717F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92" name="Oval 20">
              <a:extLst>
                <a:ext uri="{FF2B5EF4-FFF2-40B4-BE49-F238E27FC236}">
                  <a16:creationId xmlns:a16="http://schemas.microsoft.com/office/drawing/2014/main" id="{1B0C0F73-DEDD-445D-BE25-2559BD632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93" name="Oval 21">
              <a:extLst>
                <a:ext uri="{FF2B5EF4-FFF2-40B4-BE49-F238E27FC236}">
                  <a16:creationId xmlns:a16="http://schemas.microsoft.com/office/drawing/2014/main" id="{AA33DEB0-7BB6-4E9B-A1C7-CA29ACC45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94" name="Oval 22">
              <a:extLst>
                <a:ext uri="{FF2B5EF4-FFF2-40B4-BE49-F238E27FC236}">
                  <a16:creationId xmlns:a16="http://schemas.microsoft.com/office/drawing/2014/main" id="{019F6638-7D6C-42E2-8B51-43E04436D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95" name="Oval 23">
              <a:extLst>
                <a:ext uri="{FF2B5EF4-FFF2-40B4-BE49-F238E27FC236}">
                  <a16:creationId xmlns:a16="http://schemas.microsoft.com/office/drawing/2014/main" id="{EFC57942-81E9-46D3-B3D2-198AE1AE5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96" name="Oval 24">
              <a:extLst>
                <a:ext uri="{FF2B5EF4-FFF2-40B4-BE49-F238E27FC236}">
                  <a16:creationId xmlns:a16="http://schemas.microsoft.com/office/drawing/2014/main" id="{5081652F-3B59-4CB5-81EF-71F696520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97" name="Oval 25">
              <a:extLst>
                <a:ext uri="{FF2B5EF4-FFF2-40B4-BE49-F238E27FC236}">
                  <a16:creationId xmlns:a16="http://schemas.microsoft.com/office/drawing/2014/main" id="{CEBEA9DE-9C26-4FC0-97F3-EF80F8BC7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98" name="Oval 26">
              <a:extLst>
                <a:ext uri="{FF2B5EF4-FFF2-40B4-BE49-F238E27FC236}">
                  <a16:creationId xmlns:a16="http://schemas.microsoft.com/office/drawing/2014/main" id="{811A67B0-E5ED-4279-83EB-F7878C275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499" name="Oval 27">
              <a:extLst>
                <a:ext uri="{FF2B5EF4-FFF2-40B4-BE49-F238E27FC236}">
                  <a16:creationId xmlns:a16="http://schemas.microsoft.com/office/drawing/2014/main" id="{00CC6FFB-A75A-468D-ACFD-FCE211B7C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500" name="Oval 28">
              <a:extLst>
                <a:ext uri="{FF2B5EF4-FFF2-40B4-BE49-F238E27FC236}">
                  <a16:creationId xmlns:a16="http://schemas.microsoft.com/office/drawing/2014/main" id="{CD9217CB-2926-4462-86CA-1189C73C9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501" name="Oval 29">
              <a:extLst>
                <a:ext uri="{FF2B5EF4-FFF2-40B4-BE49-F238E27FC236}">
                  <a16:creationId xmlns:a16="http://schemas.microsoft.com/office/drawing/2014/main" id="{7E8EFCC6-3959-4844-A588-B165CB577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502" name="Oval 30">
              <a:extLst>
                <a:ext uri="{FF2B5EF4-FFF2-40B4-BE49-F238E27FC236}">
                  <a16:creationId xmlns:a16="http://schemas.microsoft.com/office/drawing/2014/main" id="{1CEB4A88-F5DD-4B60-9AB8-8D0D9529F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503" name="Oval 31">
              <a:extLst>
                <a:ext uri="{FF2B5EF4-FFF2-40B4-BE49-F238E27FC236}">
                  <a16:creationId xmlns:a16="http://schemas.microsoft.com/office/drawing/2014/main" id="{C8982C59-39FF-4E79-BAC6-5083EBC12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504" name="Oval 32">
              <a:extLst>
                <a:ext uri="{FF2B5EF4-FFF2-40B4-BE49-F238E27FC236}">
                  <a16:creationId xmlns:a16="http://schemas.microsoft.com/office/drawing/2014/main" id="{37C3DFAB-E23B-4BF3-BD37-C28F62E98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505" name="Oval 33">
              <a:extLst>
                <a:ext uri="{FF2B5EF4-FFF2-40B4-BE49-F238E27FC236}">
                  <a16:creationId xmlns:a16="http://schemas.microsoft.com/office/drawing/2014/main" id="{4E22A763-F12B-4E4C-8FC4-9DC6E4F11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506" name="Oval 34">
              <a:extLst>
                <a:ext uri="{FF2B5EF4-FFF2-40B4-BE49-F238E27FC236}">
                  <a16:creationId xmlns:a16="http://schemas.microsoft.com/office/drawing/2014/main" id="{529EA739-3E71-4583-B48E-DE05B6F70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507" name="Oval 35">
              <a:extLst>
                <a:ext uri="{FF2B5EF4-FFF2-40B4-BE49-F238E27FC236}">
                  <a16:creationId xmlns:a16="http://schemas.microsoft.com/office/drawing/2014/main" id="{07DCD7DB-AE4B-4EB9-96C6-0014B5F34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508" name="Oval 36">
              <a:extLst>
                <a:ext uri="{FF2B5EF4-FFF2-40B4-BE49-F238E27FC236}">
                  <a16:creationId xmlns:a16="http://schemas.microsoft.com/office/drawing/2014/main" id="{9EC5F673-FCC0-4B61-BACB-4AD7AC5B3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509" name="Oval 37">
              <a:extLst>
                <a:ext uri="{FF2B5EF4-FFF2-40B4-BE49-F238E27FC236}">
                  <a16:creationId xmlns:a16="http://schemas.microsoft.com/office/drawing/2014/main" id="{CFCC679B-9737-4BE7-91C0-CAC26321C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510" name="Oval 38">
              <a:extLst>
                <a:ext uri="{FF2B5EF4-FFF2-40B4-BE49-F238E27FC236}">
                  <a16:creationId xmlns:a16="http://schemas.microsoft.com/office/drawing/2014/main" id="{B5B67C05-0993-457A-A9C2-19BB2C63B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5511" name="Oval 39">
              <a:extLst>
                <a:ext uri="{FF2B5EF4-FFF2-40B4-BE49-F238E27FC236}">
                  <a16:creationId xmlns:a16="http://schemas.microsoft.com/office/drawing/2014/main" id="{C1210BE2-339B-4143-8699-AABFD8DD9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05512" name="Line 40">
            <a:extLst>
              <a:ext uri="{FF2B5EF4-FFF2-40B4-BE49-F238E27FC236}">
                <a16:creationId xmlns:a16="http://schemas.microsoft.com/office/drawing/2014/main" id="{F171A21C-D03A-477E-9A13-F59EF7457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18AAB-A98A-47A8-B1E7-E17151CA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8A813-66F1-49DA-BA1C-0A970165F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AFEE6-8A47-48FC-82A5-BEACFD8D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25C64-D36D-439C-ABEA-069D2E0FEBFB}" type="datetimeFigureOut">
              <a:rPr lang="sr-Latn-CS" altLang="sr-Latn-RS"/>
              <a:pPr/>
              <a:t>7.9.2018.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75B3D-1629-43E9-8101-73B9FC25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4896-F343-4853-A6CB-062223A5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54A68-A2FB-41EF-A17C-0D24966F569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0799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C5F40-525A-4A8D-8E1B-09E320F9E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1F068-0252-4436-939B-6B074E09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D31C6-6892-43F4-A866-371B9399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18CF00-F419-466A-BF20-11F8372A1126}" type="datetimeFigureOut">
              <a:rPr lang="sr-Latn-CS" altLang="sr-Latn-RS"/>
              <a:pPr/>
              <a:t>7.9.2018.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206FF-EB0B-4047-A821-29EC99E5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21988-75A7-4E03-84C5-A20CF360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89009-AA27-4463-AC6C-30523142FF4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2945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65A9-6AB3-480B-B15F-CB842819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E6A06-4AE8-40C1-983D-B93052671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08F5D-B658-4349-9F40-5B068BFD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AB917-F77F-4466-BED8-B129E55FA8CA}" type="datetimeFigureOut">
              <a:rPr lang="sr-Latn-CS" altLang="sr-Latn-RS"/>
              <a:pPr/>
              <a:t>7.9.2018.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E0C25-BAF7-406B-8023-C0AAEB21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7CC80-4CB1-4EE5-B5BE-B7127190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77061-BFFE-4A7F-8B02-EB392C094FA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9692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4C28-5260-4B01-807D-A993F827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AD542-0342-4CA2-AA55-4864B84D6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9EF34-FCCB-4184-936A-9BC1FEE2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AF716E-8505-45DE-BCCD-C8F763601336}" type="datetimeFigureOut">
              <a:rPr lang="sr-Latn-CS" altLang="sr-Latn-RS"/>
              <a:pPr/>
              <a:t>7.9.2018.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58466-793A-4BCA-ACC3-45A5CDA9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9BF26-B3DF-4EE8-800F-B5E4D00D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74C49-8CFB-4899-A9D9-493C6D7BF69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4214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53DD-C53E-4FF0-835C-198FD32A9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DBFAE-0948-466A-8652-A68AEB81A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E4FFF-7B27-46C8-9351-736649985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9C5DE-A622-4129-84B5-27D6B9FE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EEE4FE-E358-44D3-8E59-1FB00EAB9FBB}" type="datetimeFigureOut">
              <a:rPr lang="sr-Latn-CS" altLang="sr-Latn-RS"/>
              <a:pPr/>
              <a:t>7.9.2018.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7E2A7-48F6-4253-A25C-78137D9C1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91050-CBD7-4055-A1B6-54440112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F5A6C-70D2-4B8C-9172-9E0FFF3D7A1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1505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2AEC-5D8D-4635-8144-74B1D239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B9FBF-7FB3-415F-84E5-E7638CC4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5F3B6-3226-4C59-A243-619DE192C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78A13-D2CC-4798-8CFF-19F4714D8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9FBE25-35D5-4952-B543-E565B2A3C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C3EA08-F2AC-4DAF-88FA-1B1958F3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EFA58B-6FD4-4713-A388-474896952814}" type="datetimeFigureOut">
              <a:rPr lang="sr-Latn-CS" altLang="sr-Latn-RS"/>
              <a:pPr/>
              <a:t>7.9.2018.</a:t>
            </a:fld>
            <a:endParaRPr lang="hr-H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74130-266C-49C8-A0FC-1C62183D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41A05-5AA7-4CE8-9015-E6526A85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A9706-6F4D-4D9D-B4AB-B3D0E80B47C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1747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759E-04C7-4004-A411-F9A358DE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8AA98-24B6-44F4-8299-97DA5E01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2BD22-9458-400A-ACC6-527A097E05AC}" type="datetimeFigureOut">
              <a:rPr lang="sr-Latn-CS" altLang="sr-Latn-RS"/>
              <a:pPr/>
              <a:t>7.9.2018.</a:t>
            </a:fld>
            <a:endParaRPr lang="hr-H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18D0C-3259-4309-A504-EF9C106A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927D3-E9A6-43DB-A5B5-E2EA7882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86829-68E0-49F6-8B52-073D23482EE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1611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41A29D-F77A-4EB3-8265-3BEAC681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9CB2-8176-42B6-9A43-E3F2E828D60C}" type="datetimeFigureOut">
              <a:rPr lang="sr-Latn-CS" altLang="sr-Latn-RS"/>
              <a:pPr/>
              <a:t>7.9.2018.</a:t>
            </a:fld>
            <a:endParaRPr lang="hr-H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239A8-5F21-42CA-8D9D-5A59BF15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6FD4C-B173-46FA-9929-B9EE7C28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7C2F2-5335-4080-9B6F-97D24F8CDDD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4327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B6CB-FE0D-431F-8152-C97AA1F7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5B0BE-7C78-4EB4-B438-EF91B402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C6A35-216D-44E3-91B8-C4D90418C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AB37B-044B-4AA6-B835-A9D4E9DC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A2BA0-125B-4D11-966D-E3DA16E1E3EE}" type="datetimeFigureOut">
              <a:rPr lang="sr-Latn-CS" altLang="sr-Latn-RS"/>
              <a:pPr/>
              <a:t>7.9.2018.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5A370-992A-4734-95D0-AD272783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6A8C4-C31F-4769-9BCB-25722C01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207EF-0545-4FC3-B330-E713B69E062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8445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EB56-35C8-418A-AE1F-525B5804C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88389-366C-4B56-B121-9D0BC5C22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B9767-7FA1-439C-A381-85C079DEC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FE302-DA93-408F-B323-172911A2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A7386F-E816-4655-BF3A-29376EF6E974}" type="datetimeFigureOut">
              <a:rPr lang="sr-Latn-CS" altLang="sr-Latn-RS"/>
              <a:pPr/>
              <a:t>7.9.2018.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207FB-15AA-40ED-8EEC-541D2057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DF53E-CDB1-4681-9136-870A7929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160B6-5919-43CB-BC8D-10D7B8752B5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491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2">
            <a:extLst>
              <a:ext uri="{FF2B5EF4-FFF2-40B4-BE49-F238E27FC236}">
                <a16:creationId xmlns:a16="http://schemas.microsoft.com/office/drawing/2014/main" id="{999F8F7B-846D-4CE5-84F5-ADE8528CB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163CCA8D-CDFB-4435-A114-F8FA82805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351B8621-4051-4426-B447-163E34AA7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4FE632F5-8BAB-4504-92BE-A308E8C911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/>
              </a:defRPr>
            </a:lvl1pPr>
          </a:lstStyle>
          <a:p>
            <a:fld id="{D9E7573D-E5C4-448F-8636-270E4E473E08}" type="datetimeFigureOut">
              <a:rPr lang="sr-Latn-CS" altLang="sr-Latn-RS"/>
              <a:pPr/>
              <a:t>7.9.2018.</a:t>
            </a:fld>
            <a:endParaRPr lang="hr-HR" altLang="en-US"/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22D5A702-B9E1-468C-BA2C-A4819D7476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/>
              </a:defRPr>
            </a:lvl1pPr>
          </a:lstStyle>
          <a:p>
            <a:endParaRPr lang="hr-HR" alt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4297DE7D-AC3F-44E5-9789-F93EA94C94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/>
              </a:defRPr>
            </a:lvl1pPr>
          </a:lstStyle>
          <a:p>
            <a:fld id="{E99BE018-4D2B-4628-91D0-C796AF3DDA33}" type="slidenum">
              <a:rPr lang="hr-HR" altLang="en-US"/>
              <a:pPr/>
              <a:t>‹#›</a:t>
            </a:fld>
            <a:endParaRPr lang="hr-HR" altLang="en-US"/>
          </a:p>
        </p:txBody>
      </p:sp>
      <p:grpSp>
        <p:nvGrpSpPr>
          <p:cNvPr id="104456" name="Group 8">
            <a:extLst>
              <a:ext uri="{FF2B5EF4-FFF2-40B4-BE49-F238E27FC236}">
                <a16:creationId xmlns:a16="http://schemas.microsoft.com/office/drawing/2014/main" id="{7304E1B7-0E30-4D14-8CF1-E8E763E7BC2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4457" name="Oval 9">
              <a:extLst>
                <a:ext uri="{FF2B5EF4-FFF2-40B4-BE49-F238E27FC236}">
                  <a16:creationId xmlns:a16="http://schemas.microsoft.com/office/drawing/2014/main" id="{BE181048-B806-42D4-9FBF-A37F08626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58" name="Oval 10">
              <a:extLst>
                <a:ext uri="{FF2B5EF4-FFF2-40B4-BE49-F238E27FC236}">
                  <a16:creationId xmlns:a16="http://schemas.microsoft.com/office/drawing/2014/main" id="{F106E144-E6C9-4BAA-95C3-9D46D3CE5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59" name="Oval 11">
              <a:extLst>
                <a:ext uri="{FF2B5EF4-FFF2-40B4-BE49-F238E27FC236}">
                  <a16:creationId xmlns:a16="http://schemas.microsoft.com/office/drawing/2014/main" id="{9E39136A-FB7E-4CEF-8958-E0B9FC63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60" name="Oval 12">
              <a:extLst>
                <a:ext uri="{FF2B5EF4-FFF2-40B4-BE49-F238E27FC236}">
                  <a16:creationId xmlns:a16="http://schemas.microsoft.com/office/drawing/2014/main" id="{80D6E78A-EA30-4229-99AD-36A35FD97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61" name="Oval 13">
              <a:extLst>
                <a:ext uri="{FF2B5EF4-FFF2-40B4-BE49-F238E27FC236}">
                  <a16:creationId xmlns:a16="http://schemas.microsoft.com/office/drawing/2014/main" id="{DFB0D0E0-6815-4609-864A-7EE40DCDA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62" name="Oval 14">
              <a:extLst>
                <a:ext uri="{FF2B5EF4-FFF2-40B4-BE49-F238E27FC236}">
                  <a16:creationId xmlns:a16="http://schemas.microsoft.com/office/drawing/2014/main" id="{52C4AF68-2808-4A26-B5E9-2B55363E3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63" name="Oval 15">
              <a:extLst>
                <a:ext uri="{FF2B5EF4-FFF2-40B4-BE49-F238E27FC236}">
                  <a16:creationId xmlns:a16="http://schemas.microsoft.com/office/drawing/2014/main" id="{C13017F4-C5BA-4DD2-916D-3DE45808B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64" name="Oval 16">
              <a:extLst>
                <a:ext uri="{FF2B5EF4-FFF2-40B4-BE49-F238E27FC236}">
                  <a16:creationId xmlns:a16="http://schemas.microsoft.com/office/drawing/2014/main" id="{E1CC3E16-934D-4D3E-BA1F-3D7F79EB8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65" name="Oval 17">
              <a:extLst>
                <a:ext uri="{FF2B5EF4-FFF2-40B4-BE49-F238E27FC236}">
                  <a16:creationId xmlns:a16="http://schemas.microsoft.com/office/drawing/2014/main" id="{75A3816B-841A-4E35-B879-163F73545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66" name="Oval 18">
              <a:extLst>
                <a:ext uri="{FF2B5EF4-FFF2-40B4-BE49-F238E27FC236}">
                  <a16:creationId xmlns:a16="http://schemas.microsoft.com/office/drawing/2014/main" id="{E0CCC253-10EA-4C8B-8A87-E0A55A8DF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67" name="Oval 19">
              <a:extLst>
                <a:ext uri="{FF2B5EF4-FFF2-40B4-BE49-F238E27FC236}">
                  <a16:creationId xmlns:a16="http://schemas.microsoft.com/office/drawing/2014/main" id="{49E4052A-C6B2-4B0F-B13D-D1E3AC40F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68" name="Oval 20">
              <a:extLst>
                <a:ext uri="{FF2B5EF4-FFF2-40B4-BE49-F238E27FC236}">
                  <a16:creationId xmlns:a16="http://schemas.microsoft.com/office/drawing/2014/main" id="{378BC29B-14EC-407A-8365-4CA314EC4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69" name="Oval 21">
              <a:extLst>
                <a:ext uri="{FF2B5EF4-FFF2-40B4-BE49-F238E27FC236}">
                  <a16:creationId xmlns:a16="http://schemas.microsoft.com/office/drawing/2014/main" id="{71A3EF9A-8BE7-4F31-88DE-ECD581408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70" name="Oval 22">
              <a:extLst>
                <a:ext uri="{FF2B5EF4-FFF2-40B4-BE49-F238E27FC236}">
                  <a16:creationId xmlns:a16="http://schemas.microsoft.com/office/drawing/2014/main" id="{A6C78E8B-2317-4251-A557-0A0D55DEF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71" name="Oval 23">
              <a:extLst>
                <a:ext uri="{FF2B5EF4-FFF2-40B4-BE49-F238E27FC236}">
                  <a16:creationId xmlns:a16="http://schemas.microsoft.com/office/drawing/2014/main" id="{63126E87-DE96-49A4-AC40-6C5AFEF7B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72" name="Oval 24">
              <a:extLst>
                <a:ext uri="{FF2B5EF4-FFF2-40B4-BE49-F238E27FC236}">
                  <a16:creationId xmlns:a16="http://schemas.microsoft.com/office/drawing/2014/main" id="{DBC1B868-6015-45B7-988D-1E0C761BF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73" name="Oval 25">
              <a:extLst>
                <a:ext uri="{FF2B5EF4-FFF2-40B4-BE49-F238E27FC236}">
                  <a16:creationId xmlns:a16="http://schemas.microsoft.com/office/drawing/2014/main" id="{6799FD79-404A-48BD-A477-5601FF174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74" name="Oval 26">
              <a:extLst>
                <a:ext uri="{FF2B5EF4-FFF2-40B4-BE49-F238E27FC236}">
                  <a16:creationId xmlns:a16="http://schemas.microsoft.com/office/drawing/2014/main" id="{60DF2362-D83A-4138-BF46-6A620F681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75" name="Oval 27">
              <a:extLst>
                <a:ext uri="{FF2B5EF4-FFF2-40B4-BE49-F238E27FC236}">
                  <a16:creationId xmlns:a16="http://schemas.microsoft.com/office/drawing/2014/main" id="{F402D29D-D780-4E61-9E03-09C06C58E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76" name="Oval 28">
              <a:extLst>
                <a:ext uri="{FF2B5EF4-FFF2-40B4-BE49-F238E27FC236}">
                  <a16:creationId xmlns:a16="http://schemas.microsoft.com/office/drawing/2014/main" id="{29290925-D3F9-4593-B6ED-8779107E7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77" name="Oval 29">
              <a:extLst>
                <a:ext uri="{FF2B5EF4-FFF2-40B4-BE49-F238E27FC236}">
                  <a16:creationId xmlns:a16="http://schemas.microsoft.com/office/drawing/2014/main" id="{1D9FB975-2071-4E93-A53F-C72B4D7A0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78" name="Oval 30">
              <a:extLst>
                <a:ext uri="{FF2B5EF4-FFF2-40B4-BE49-F238E27FC236}">
                  <a16:creationId xmlns:a16="http://schemas.microsoft.com/office/drawing/2014/main" id="{262E4F41-2AC4-47C7-A80B-046AE5AE1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79" name="Oval 31">
              <a:extLst>
                <a:ext uri="{FF2B5EF4-FFF2-40B4-BE49-F238E27FC236}">
                  <a16:creationId xmlns:a16="http://schemas.microsoft.com/office/drawing/2014/main" id="{B18FBFE4-6627-4BDF-80F9-23068AD7D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80" name="Oval 32">
              <a:extLst>
                <a:ext uri="{FF2B5EF4-FFF2-40B4-BE49-F238E27FC236}">
                  <a16:creationId xmlns:a16="http://schemas.microsoft.com/office/drawing/2014/main" id="{E7B6F78C-576A-4696-864E-D5E3B6737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81" name="Oval 33">
              <a:extLst>
                <a:ext uri="{FF2B5EF4-FFF2-40B4-BE49-F238E27FC236}">
                  <a16:creationId xmlns:a16="http://schemas.microsoft.com/office/drawing/2014/main" id="{00E2D9A1-50D4-43B0-AAB0-D14B4FA29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82" name="Oval 34">
              <a:extLst>
                <a:ext uri="{FF2B5EF4-FFF2-40B4-BE49-F238E27FC236}">
                  <a16:creationId xmlns:a16="http://schemas.microsoft.com/office/drawing/2014/main" id="{61E3C675-CF39-4D46-8BD5-52B25DC58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83" name="Oval 35">
              <a:extLst>
                <a:ext uri="{FF2B5EF4-FFF2-40B4-BE49-F238E27FC236}">
                  <a16:creationId xmlns:a16="http://schemas.microsoft.com/office/drawing/2014/main" id="{67C13F88-6E97-426A-90FC-262B767B4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84" name="Oval 36">
              <a:extLst>
                <a:ext uri="{FF2B5EF4-FFF2-40B4-BE49-F238E27FC236}">
                  <a16:creationId xmlns:a16="http://schemas.microsoft.com/office/drawing/2014/main" id="{79E07D5F-AD33-4908-B64E-2D83128A1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85" name="Oval 37">
              <a:extLst>
                <a:ext uri="{FF2B5EF4-FFF2-40B4-BE49-F238E27FC236}">
                  <a16:creationId xmlns:a16="http://schemas.microsoft.com/office/drawing/2014/main" id="{2F3BAF01-62AF-4623-94B7-7C7603948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86" name="Oval 38">
              <a:extLst>
                <a:ext uri="{FF2B5EF4-FFF2-40B4-BE49-F238E27FC236}">
                  <a16:creationId xmlns:a16="http://schemas.microsoft.com/office/drawing/2014/main" id="{F2891BA7-7176-47C0-A706-B41CE1286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4487" name="Oval 39">
              <a:extLst>
                <a:ext uri="{FF2B5EF4-FFF2-40B4-BE49-F238E27FC236}">
                  <a16:creationId xmlns:a16="http://schemas.microsoft.com/office/drawing/2014/main" id="{7840509A-CA86-4033-87F0-08F7BE677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CEE1557-6F79-4A2D-A53D-FF5EB279117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2997200"/>
            <a:ext cx="7918450" cy="1800225"/>
          </a:xfrm>
        </p:spPr>
        <p:txBody>
          <a:bodyPr anchorCtr="1"/>
          <a:lstStyle/>
          <a:p>
            <a:pPr algn="r"/>
            <a:r>
              <a:rPr lang="hr-HR" altLang="sr-Latn-RS" sz="6000" b="0"/>
              <a:t>HRVATSKO KEMIJSKO DRUŠTVO-SPLIT</a:t>
            </a:r>
            <a:r>
              <a:rPr lang="hr-HR" altLang="sr-Latn-RS" sz="600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BAD5229A-534E-4B78-9F43-4698F6DB38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 anchorCtr="1"/>
          <a:lstStyle/>
          <a:p>
            <a:r>
              <a:rPr lang="hr-HR" altLang="sr-Latn-RS" sz="2600"/>
              <a:t>Izvještaj o radu HKD-Split za razdoblje od </a:t>
            </a:r>
            <a:br>
              <a:rPr lang="hr-HR" altLang="sr-Latn-RS" sz="2600"/>
            </a:br>
            <a:r>
              <a:rPr lang="hr-HR" altLang="sr-Latn-RS" sz="2600"/>
              <a:t>rujna 2016. do rujna 2017.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2A43AC79-D89C-4F99-8416-CA1C1E9AE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7634287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hr-HR" altLang="sr-Latn-RS" sz="2400">
                <a:solidFill>
                  <a:srgbClr val="000099"/>
                </a:solidFill>
                <a:effectLst/>
              </a:rPr>
              <a:t> U izvještajnom razdoblju Hrvatsko kemijsko društvo - Split organiziralo je tri znanstvena kolokvija.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hr-HR" altLang="sr-Latn-RS" sz="2400">
                <a:solidFill>
                  <a:srgbClr val="000099"/>
                </a:solidFill>
                <a:effectLst/>
              </a:rPr>
              <a:t> Prosječna posjećenost održanih kolokvija bila je oko 30 članova. Predavanjima su uz članove HKD-a Split sudjelovali i studenti Kemijsko-tehnološkog fakulteta.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>
            <a:extLst>
              <a:ext uri="{FF2B5EF4-FFF2-40B4-BE49-F238E27FC236}">
                <a16:creationId xmlns:a16="http://schemas.microsoft.com/office/drawing/2014/main" id="{3F38D6BC-1980-4551-95DA-6277EE5A4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90550"/>
            <a:ext cx="52578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hr-HR" altLang="sr-Latn-RS" sz="2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Na 203. kolokviju 23. veljače 2017. godine, dr. sc. Vesna Gabelica Marković, viša znanstvena suradnica, pročelnica Sekcije za medicinsku i farmaceutsku kemiju Hrvatskog kemijskog društva održala je predavanje pod naslovom "Određivanje lipofilnosti biološki aktivnih molekula tekućinskom kromatografijom visoke djelotvornosti". Pročelnica je prisutne upoznala i s radom te planovima Sekcije za medicinsku i farmaceutsku kemiju. Kolokvijem je predsjedavao prof. dr. sc. Zoran Grubač, Kemijsko - tehnološki fakultet u Splitu.</a:t>
            </a:r>
          </a:p>
        </p:txBody>
      </p:sp>
      <p:sp>
        <p:nvSpPr>
          <p:cNvPr id="140294" name="AutoShape 6" descr="Ivana Ujevi&amp;cacute;">
            <a:extLst>
              <a:ext uri="{FF2B5EF4-FFF2-40B4-BE49-F238E27FC236}">
                <a16:creationId xmlns:a16="http://schemas.microsoft.com/office/drawing/2014/main" id="{117649F9-DAB2-48BF-8A45-0FD251C47A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0296" name="AutoShape 8" descr="Ivana Ujevi&amp;cacute;">
            <a:extLst>
              <a:ext uri="{FF2B5EF4-FFF2-40B4-BE49-F238E27FC236}">
                <a16:creationId xmlns:a16="http://schemas.microsoft.com/office/drawing/2014/main" id="{705215C4-5573-4231-B9DE-B1EA255963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0298" name="AutoShape 10" descr="https://i1.rgstatic.net/ii/profile.image/AS%3A272382451515398%401441952445538_l/Ivana_Ujevic.png">
            <a:extLst>
              <a:ext uri="{FF2B5EF4-FFF2-40B4-BE49-F238E27FC236}">
                <a16:creationId xmlns:a16="http://schemas.microsoft.com/office/drawing/2014/main" id="{73457F67-E2E9-4B73-AB68-4A7882D7A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140300" name="Picture 12" descr="mobitel 082017 1433">
            <a:extLst>
              <a:ext uri="{FF2B5EF4-FFF2-40B4-BE49-F238E27FC236}">
                <a16:creationId xmlns:a16="http://schemas.microsoft.com/office/drawing/2014/main" id="{5A690D3E-59EA-45DF-BA33-2B9313F23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476250"/>
            <a:ext cx="3589337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3" name="Picture 7" descr="HKD_NK 1">
            <a:extLst>
              <a:ext uri="{FF2B5EF4-FFF2-40B4-BE49-F238E27FC236}">
                <a16:creationId xmlns:a16="http://schemas.microsoft.com/office/drawing/2014/main" id="{FB7AD41F-CA96-4EA3-ABBB-AEF44DE70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89163"/>
            <a:ext cx="7805738" cy="46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8" name="Rectangle 2">
            <a:extLst>
              <a:ext uri="{FF2B5EF4-FFF2-40B4-BE49-F238E27FC236}">
                <a16:creationId xmlns:a16="http://schemas.microsoft.com/office/drawing/2014/main" id="{4E04324E-5150-4FF3-87F7-A8A634039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5888"/>
            <a:ext cx="9036050" cy="2647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hr-HR" altLang="sr-Latn-RS" sz="2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Na 204. kolokviju održanom 13. travnja 2017. godine prof. dr. sc. Nenad Kuzmanić, predstojnik Zavoda za kemijsko inženjerstvo Kemijsko - tehnološkog fakulteta u Splitu održao je predavanje pod naslovom "Hidrodinamičke zamke i izazovi u sustavima čvrsto-kapljevito". Kolokvijem je predsjedavala prof. dr. sc. Branka Andričić. Kolokvij je organiziran u suradnji s Udrugom kemijskih inženjera i tehnologa Split.</a:t>
            </a:r>
          </a:p>
        </p:txBody>
      </p:sp>
      <p:sp>
        <p:nvSpPr>
          <p:cNvPr id="142339" name="AutoShape 3" descr="Ivana Ujevi&amp;cacute;">
            <a:extLst>
              <a:ext uri="{FF2B5EF4-FFF2-40B4-BE49-F238E27FC236}">
                <a16:creationId xmlns:a16="http://schemas.microsoft.com/office/drawing/2014/main" id="{5F7AC6C8-D583-4007-935B-41647E0687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2340" name="AutoShape 4" descr="Ivana Ujevi&amp;cacute;">
            <a:extLst>
              <a:ext uri="{FF2B5EF4-FFF2-40B4-BE49-F238E27FC236}">
                <a16:creationId xmlns:a16="http://schemas.microsoft.com/office/drawing/2014/main" id="{35B34AF2-F15B-4DFF-9745-D767E51A50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2341" name="AutoShape 5" descr="https://i1.rgstatic.net/ii/profile.image/AS%3A272382451515398%401441952445538_l/Ivana_Ujevic.png">
            <a:extLst>
              <a:ext uri="{FF2B5EF4-FFF2-40B4-BE49-F238E27FC236}">
                <a16:creationId xmlns:a16="http://schemas.microsoft.com/office/drawing/2014/main" id="{C63C2C21-C65D-462A-9964-F3C500D543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>
            <a:extLst>
              <a:ext uri="{FF2B5EF4-FFF2-40B4-BE49-F238E27FC236}">
                <a16:creationId xmlns:a16="http://schemas.microsoft.com/office/drawing/2014/main" id="{70542D43-E53C-4E15-B86C-D53FF48F1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4751388"/>
            <a:ext cx="8964612" cy="191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hr-HR" altLang="sr-Latn-RS" sz="2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Na 205. kolokviju održanom 25. svibnja 2017. godine prof. dr. sc. Mladen Miloš iz Zavoda za biokemiju Kemijsko - tehnološkog fakulteta u Splitu održao je predavanje pod naslovom “Antitumorski učinak derivata boronične kiseline, K</a:t>
            </a:r>
            <a:r>
              <a:rPr lang="hr-HR" altLang="sr-Latn-RS" sz="2400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hr-HR" altLang="sr-Latn-RS" sz="2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[B</a:t>
            </a:r>
            <a:r>
              <a:rPr lang="hr-HR" altLang="sr-Latn-RS" sz="2400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hr-HR" altLang="sr-Latn-RS" sz="2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hr-HR" altLang="sr-Latn-RS" sz="2400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hr-HR" altLang="sr-Latn-RS" sz="2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hr-HR" altLang="sr-Latn-RS" sz="2400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hr-HR" altLang="sr-Latn-RS" sz="2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OH]” Kolokvijem je predsjedavao prof. dr. sc. Zoran Grubač.</a:t>
            </a:r>
          </a:p>
        </p:txBody>
      </p:sp>
      <p:sp>
        <p:nvSpPr>
          <p:cNvPr id="143364" name="AutoShape 4" descr="Ivana Ujevi&amp;cacute;">
            <a:extLst>
              <a:ext uri="{FF2B5EF4-FFF2-40B4-BE49-F238E27FC236}">
                <a16:creationId xmlns:a16="http://schemas.microsoft.com/office/drawing/2014/main" id="{4A917DC6-0560-4303-9E77-8D9961C0DB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365" name="AutoShape 5" descr="Ivana Ujevi&amp;cacute;">
            <a:extLst>
              <a:ext uri="{FF2B5EF4-FFF2-40B4-BE49-F238E27FC236}">
                <a16:creationId xmlns:a16="http://schemas.microsoft.com/office/drawing/2014/main" id="{B633E183-09D1-4867-B91C-6D0A2E2AD4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43366" name="AutoShape 6" descr="https://i1.rgstatic.net/ii/profile.image/AS%3A272382451515398%401441952445538_l/Ivana_Ujevic.png">
            <a:extLst>
              <a:ext uri="{FF2B5EF4-FFF2-40B4-BE49-F238E27FC236}">
                <a16:creationId xmlns:a16="http://schemas.microsoft.com/office/drawing/2014/main" id="{5DD81C7A-B644-48F1-89BC-B8AFBDC397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143368" name="Picture 8" descr="mobitel 082017 385">
            <a:extLst>
              <a:ext uri="{FF2B5EF4-FFF2-40B4-BE49-F238E27FC236}">
                <a16:creationId xmlns:a16="http://schemas.microsoft.com/office/drawing/2014/main" id="{A4AFC63E-FE83-4D02-84B4-B6F6B332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264275" cy="46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Rectangle 5">
            <a:extLst>
              <a:ext uri="{FF2B5EF4-FFF2-40B4-BE49-F238E27FC236}">
                <a16:creationId xmlns:a16="http://schemas.microsoft.com/office/drawing/2014/main" id="{4EA56942-7B8C-405E-9010-B9805E91D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-26988"/>
            <a:ext cx="8964612" cy="1552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hr-HR" altLang="sr-Latn-RS" sz="2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Članovi HKD-Split bili su aktivni u popularizaciji kemije kroz projekt popularizacije znanosti MZO, pod nazivom "Znanstvena školica". Objavljeno je 10 članaka s opisanim kemijskim eksperimentima u osnovnoškolskom časopisu „Smib“</a:t>
            </a:r>
          </a:p>
        </p:txBody>
      </p:sp>
      <p:pic>
        <p:nvPicPr>
          <p:cNvPr id="144388" name="Picture 4">
            <a:extLst>
              <a:ext uri="{FF2B5EF4-FFF2-40B4-BE49-F238E27FC236}">
                <a16:creationId xmlns:a16="http://schemas.microsoft.com/office/drawing/2014/main" id="{2EEA2307-066B-4229-BC28-51B6B68F4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3363"/>
            <a:ext cx="8101013" cy="535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Network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2176</TotalTime>
  <Words>297</Words>
  <Application>Microsoft Office PowerPoint</Application>
  <PresentationFormat>On-screen Show (4:3)</PresentationFormat>
  <Paragraphs>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Verdana</vt:lpstr>
      <vt:lpstr>Arial</vt:lpstr>
      <vt:lpstr>Times New Roman</vt:lpstr>
      <vt:lpstr>Wingdings</vt:lpstr>
      <vt:lpstr>Calibri</vt:lpstr>
      <vt:lpstr>Microsoft Sans Serif</vt:lpstr>
      <vt:lpstr>1_Network</vt:lpstr>
      <vt:lpstr>HRVATSKO KEMIJSKO DRUŠTVO-SPLIT </vt:lpstr>
      <vt:lpstr>Izvještaj o radu HKD-Split za razdoblje od  rujna 2016. do rujna 2017.</vt:lpstr>
      <vt:lpstr>PowerPoint Presentation</vt:lpstr>
      <vt:lpstr>PowerPoint Presentation</vt:lpstr>
      <vt:lpstr>PowerPoint Presentation</vt:lpstr>
      <vt:lpstr>PowerPoint Presentation</vt:lpstr>
    </vt:vector>
  </TitlesOfParts>
  <Company>Kemijsko-tehnoloski fakultet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HRVATSKO KEMIJSKO DRUŠTVO PODRUŽNICA SPLIT</dc:title>
  <dc:creator>Mila</dc:creator>
  <cp:lastModifiedBy>Danijel Namjesnik</cp:lastModifiedBy>
  <cp:revision>119</cp:revision>
  <dcterms:created xsi:type="dcterms:W3CDTF">2009-06-15T08:44:36Z</dcterms:created>
  <dcterms:modified xsi:type="dcterms:W3CDTF">2018-09-07T15:03:02Z</dcterms:modified>
</cp:coreProperties>
</file>